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57" r:id="rId6"/>
    <p:sldId id="258" r:id="rId7"/>
    <p:sldId id="259" r:id="rId8"/>
    <p:sldId id="260" r:id="rId9"/>
    <p:sldId id="267" r:id="rId10"/>
    <p:sldId id="262" r:id="rId11"/>
  </p:sldIdLst>
  <p:sldSz cx="12192000" cy="6858000"/>
  <p:notesSz cx="6858000" cy="9144000"/>
  <p:defaultTextStyle>
    <a:defPPr>
      <a:defRPr lang="sma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4255612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34592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55725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61642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09134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03318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51063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23991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67263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7674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40496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BF2E6-61BD-4766-A9DD-107CDC97AC58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EADD4-7379-4B58-AD09-9FEB8E98ED17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8742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ma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7509" y="1264026"/>
            <a:ext cx="4071966" cy="367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2137" y="1287089"/>
            <a:ext cx="54995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Figure </a:t>
            </a:r>
            <a:r>
              <a:rPr lang="en-US" sz="3200" dirty="0" smtClean="0"/>
              <a:t>1 (lecture 4). </a:t>
            </a:r>
            <a:r>
              <a:rPr lang="en-US" sz="3200" dirty="0"/>
              <a:t>Dependence of a surface tension on  concentration of surface-active (I) and inactive (II) substances</a:t>
            </a:r>
            <a:r>
              <a:rPr lang="en-US" sz="3200" dirty="0" smtClean="0"/>
              <a:t>.</a:t>
            </a:r>
          </a:p>
          <a:p>
            <a:endParaRPr lang="ru-RU" sz="32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577" y="4006170"/>
            <a:ext cx="1872407" cy="43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9817" y="4099079"/>
            <a:ext cx="1422451" cy="4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3590" y="4669396"/>
            <a:ext cx="2016226" cy="487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82350" y="4653137"/>
            <a:ext cx="1497626" cy="56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775520" y="4007989"/>
            <a:ext cx="6480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(I)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31504" y="4653136"/>
            <a:ext cx="936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(II)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47528" y="5547698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diphilic</a:t>
            </a:r>
            <a:r>
              <a:rPr lang="en-US" sz="3200" dirty="0"/>
              <a:t> substances show strong surface</a:t>
            </a:r>
          </a:p>
          <a:p>
            <a:r>
              <a:rPr lang="en-US" sz="3200" dirty="0"/>
              <a:t>activity with respect to </a:t>
            </a:r>
            <a:r>
              <a:rPr lang="en-US" sz="3200" dirty="0" smtClean="0"/>
              <a:t>water</a:t>
            </a:r>
            <a:endParaRPr lang="ru-RU" sz="3200" dirty="0"/>
          </a:p>
        </p:txBody>
      </p:sp>
      <p:pic>
        <p:nvPicPr>
          <p:cNvPr id="13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509" y="15914"/>
            <a:ext cx="4779471" cy="516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987182" y="394870"/>
            <a:ext cx="87812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Lecture 5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Surfactants and surface inactive substances.</a:t>
            </a:r>
            <a:endParaRPr lang="sma-NO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Classification of surfactants.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Micellization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of surfactants. </a:t>
            </a:r>
            <a:endParaRPr lang="sma-NO" sz="2400" dirty="0"/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9507660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sma-NO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41129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427" y="15915"/>
            <a:ext cx="9587554" cy="132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200" i="1" dirty="0" smtClean="0"/>
              <a:t>Thank you for your attention!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00862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6325" y="1036901"/>
            <a:ext cx="99807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Substances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that lower the surface tension of the system (d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/dc&lt; 0) are referred to as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surface active substances, or surfactants. </a:t>
            </a:r>
            <a:endParaRPr lang="en-US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follows from 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Gibbs equation that the adsorption of such compounds is positive, i.e. their concentration within the surface layer is higher than that in the bulk.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38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799" y="39943"/>
            <a:ext cx="106473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Substances that increase the surface tension of solvent are referred to as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surface inactive. (mineral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and  alkali)</a:t>
            </a:r>
          </a:p>
          <a:p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There are also examples of cases where solutes do not cause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any detectable change in the surface tension of solvent, as occurs in, e.g., an aqueous solution of sugar.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99" y="3507478"/>
            <a:ext cx="6005014" cy="1624083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1304" y="3275463"/>
            <a:ext cx="4642300" cy="3248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305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[4444.gif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559" y="4810800"/>
            <a:ext cx="7054993" cy="2024677"/>
          </a:xfrm>
          <a:prstGeom prst="rect">
            <a:avLst/>
          </a:prstGeom>
          <a:noFill/>
        </p:spPr>
      </p:pic>
      <p:pic>
        <p:nvPicPr>
          <p:cNvPr id="3" name="Picture 6" descr="[linear-alkyl-sulphate.gif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7857" y="1669714"/>
            <a:ext cx="4350170" cy="1382111"/>
          </a:xfrm>
          <a:prstGeom prst="rect">
            <a:avLst/>
          </a:prstGeom>
          <a:noFill/>
        </p:spPr>
      </p:pic>
      <p:pic>
        <p:nvPicPr>
          <p:cNvPr id="21506" name="Picture 2" descr="[fatty-acids-soaps.gif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125" y="2674961"/>
            <a:ext cx="6022311" cy="2135839"/>
          </a:xfrm>
          <a:prstGeom prst="rect">
            <a:avLst/>
          </a:prstGeom>
          <a:noFill/>
        </p:spPr>
      </p:pic>
      <p:pic>
        <p:nvPicPr>
          <p:cNvPr id="6" name="Рисунок 5" descr="pharmatutor-art-2117-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5642" y="1832485"/>
            <a:ext cx="4604959" cy="3585680"/>
          </a:xfrm>
          <a:prstGeom prst="rect">
            <a:avLst/>
          </a:prstGeom>
        </p:spPr>
      </p:pic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07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2720" y="805218"/>
            <a:ext cx="11069638" cy="5923128"/>
          </a:xfrm>
          <a:prstGeom prst="rect">
            <a:avLst/>
          </a:prstGeom>
        </p:spPr>
      </p:pic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26360" y="159934"/>
            <a:ext cx="17684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Anionics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5838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9" y="791570"/>
            <a:ext cx="11382232" cy="593677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526360" y="159934"/>
            <a:ext cx="18763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Cationics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3153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74" y="791571"/>
            <a:ext cx="9730853" cy="5936778"/>
          </a:xfrm>
          <a:prstGeom prst="rect">
            <a:avLst/>
          </a:prstGeom>
        </p:spPr>
      </p:pic>
      <p:pic>
        <p:nvPicPr>
          <p:cNvPr id="3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26360" y="159934"/>
            <a:ext cx="21836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Non-</a:t>
            </a:r>
            <a:r>
              <a:rPr lang="en-US" sz="3600" dirty="0" err="1" smtClean="0"/>
              <a:t>ionics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0388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26" y="1583140"/>
            <a:ext cx="10089014" cy="4790364"/>
          </a:xfrm>
          <a:prstGeom prst="rect">
            <a:avLst/>
          </a:prstGeom>
        </p:spPr>
      </p:pic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28548" y="951507"/>
            <a:ext cx="78201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Amphoteric </a:t>
            </a:r>
            <a:r>
              <a:rPr lang="en-US" sz="3600" dirty="0" smtClean="0"/>
              <a:t>and </a:t>
            </a:r>
            <a:r>
              <a:rPr lang="en-US" sz="3600" dirty="0" err="1" smtClean="0"/>
              <a:t>Zwitterionic</a:t>
            </a:r>
            <a:r>
              <a:rPr lang="en-US" sz="3600" dirty="0" smtClean="0"/>
              <a:t> surfactants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4537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>
            <a:extLst>
              <a:ext uri="{FF2B5EF4-FFF2-40B4-BE49-F238E27FC236}">
                <a16:creationId xmlns="" xmlns:a16="http://schemas.microsoft.com/office/drawing/2014/main" id="{F96DDBAE-A9C5-480F-B01E-843092C0B71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40" y="1669227"/>
            <a:ext cx="6151203" cy="362072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995922" y="183052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The change in some physical chemical properties of sodium </a:t>
            </a:r>
            <a:r>
              <a:rPr lang="en-GB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dodecylsulphate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 (SDS) as a function of SDS concentration. æ – specific </a:t>
            </a:r>
            <a:r>
              <a:rPr lang="en-GB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electroconductivity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, π –  osmotic pressure, τ – turbidity, </a:t>
            </a:r>
            <a:r>
              <a:rPr lang="en-GB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σ – surface tension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, λ – equivalent </a:t>
            </a:r>
            <a:r>
              <a:rPr lang="en-GB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electroconductivity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 of SDS solution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Objectives_templ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075" y="3479591"/>
            <a:ext cx="333375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77" y="15915"/>
            <a:ext cx="7144604" cy="6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9645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232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</cp:revision>
  <dcterms:created xsi:type="dcterms:W3CDTF">2021-10-06T04:25:00Z</dcterms:created>
  <dcterms:modified xsi:type="dcterms:W3CDTF">2021-11-07T09:30:14Z</dcterms:modified>
</cp:coreProperties>
</file>